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5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es, Clifton W" initials="JCW" lastIdx="1" clrIdx="0">
    <p:extLst>
      <p:ext uri="{19B8F6BF-5375-455C-9EA6-DF929625EA0E}">
        <p15:presenceInfo xmlns:p15="http://schemas.microsoft.com/office/powerpoint/2012/main" userId="S-1-5-21-1370112494-2278480974-2765790327-173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37"/>
    <p:restoredTop sz="94674"/>
  </p:normalViewPr>
  <p:slideViewPr>
    <p:cSldViewPr snapToGrid="0" snapToObjects="1">
      <p:cViewPr varScale="1">
        <p:scale>
          <a:sx n="65" d="100"/>
          <a:sy n="65" d="100"/>
        </p:scale>
        <p:origin x="4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D728-EF5A-0344-8072-CAAD3A72E6A9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F9950-9459-B941-B2F4-06A870A1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6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38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2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0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1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3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1378D-FE5E-8C4C-9516-195E2B81FAB2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3724-4C03-2F49-8D18-70097736A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ttamus.co1.qualtrics.com/jfe/form/SV_1NsTft4QXOWfJTT?Q_DL=6yZTXW9on1ZLF4f_1NsTft4QXOWfJTT_MLRP_87AIjjDTkUJcdMx&amp;Q_CHL=g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205B1C-05FB-8F48-9AB9-4C2E1F7AF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313"/>
            <a:ext cx="12192000" cy="68646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37E4B1-4273-094E-AC18-24A772719D68}"/>
              </a:ext>
            </a:extLst>
          </p:cNvPr>
          <p:cNvSpPr txBox="1"/>
          <p:nvPr/>
        </p:nvSpPr>
        <p:spPr>
          <a:xfrm>
            <a:off x="315884" y="4214586"/>
            <a:ext cx="8030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rPr>
              <a:t>Professional School Counseling Program Admission Process</a:t>
            </a:r>
            <a:endParaRPr lang="en-US" sz="3600" dirty="0">
              <a:solidFill>
                <a:schemeClr val="bg1"/>
              </a:solidFill>
              <a:latin typeface="Gotham Medium" pitchFamily="2" charset="0"/>
              <a:ea typeface="Times New Roman" charset="0"/>
              <a:cs typeface="Gotham Medium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F5A0B-98B2-C843-B0F0-0F81A53618B5}"/>
              </a:ext>
            </a:extLst>
          </p:cNvPr>
          <p:cNvSpPr txBox="1"/>
          <p:nvPr/>
        </p:nvSpPr>
        <p:spPr>
          <a:xfrm>
            <a:off x="315884" y="5391093"/>
            <a:ext cx="803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Gotham Book" pitchFamily="2" charset="0"/>
                <a:ea typeface="Times New Roman" charset="0"/>
                <a:cs typeface="Gotham Book" pitchFamily="2" charset="0"/>
              </a:rPr>
              <a:t>Levi McClendon</a:t>
            </a:r>
          </a:p>
        </p:txBody>
      </p:sp>
    </p:spTree>
    <p:extLst>
      <p:ext uri="{BB962C8B-B14F-4D97-AF65-F5344CB8AC3E}">
        <p14:creationId xmlns:p14="http://schemas.microsoft.com/office/powerpoint/2010/main" val="178448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CC3F51-8DFB-1E42-9E7B-9C037F51B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626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EEF8DC-00C0-B34B-8CBF-219E154385F0}"/>
              </a:ext>
            </a:extLst>
          </p:cNvPr>
          <p:cNvSpPr/>
          <p:nvPr/>
        </p:nvSpPr>
        <p:spPr>
          <a:xfrm>
            <a:off x="321426" y="1538651"/>
            <a:ext cx="89722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Full admission into the Graduate School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Full admission into the Clinical Mental Health Counseling Program OR have a  Masters Degree in Counseling with at least 48 graduate hours.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Apply for the School Counselor Educator Preparation Program: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https://cttamus.co1.qualtrics.com/jfe/form/SV_1NsTft4QXOWfJTT?Q_DL=6yZTXW9on1ZLF4f_1NsTft4QXOWfJTT_MLRP_87AIjjDTkUJcdMx&amp;Q_CHL=gl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the following materials to School Counseling Program Coordinator: 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record with a minimum 2 years OR 1 year service record with a letter of continuing employment as a certified teacher in Texas from employer OR letter of continuing employment as a certified teacher 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of Valid Standard Teacher Certificate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Applicants with a service record of less than 2 years will be required to submit a 2 year Service Record to the school counseling program coordinator before registering for the TEA Field Practicum (i.e., COUN 5386 Clinical Mental Health Internship).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minimum GPA of 3.0 earned on the last 60 hours of coursework competed, to include all courses in the semester where the  60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hour occurs.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 in a screening interview with the program coordinator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54F1A4-790B-9B4B-99AE-EBD90522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89" y="370524"/>
            <a:ext cx="10147762" cy="90537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rPr>
              <a:t>Admission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3620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B37C18B0-2DBC-6341-BABE-95DCEFFDA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62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457BC1-E055-AF49-B6F0-BF3FEFD3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854" y="524512"/>
            <a:ext cx="7810641" cy="66278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latin typeface="Gotham Medium" pitchFamily="2" charset="0"/>
                <a:cs typeface="Gotham Medium" pitchFamily="2" charset="0"/>
              </a:rPr>
              <a:t>Admission Selection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77D902-D724-E145-8E30-541D90399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83994"/>
              </p:ext>
            </p:extLst>
          </p:nvPr>
        </p:nvGraphicFramePr>
        <p:xfrm>
          <a:off x="637310" y="1666985"/>
          <a:ext cx="10997185" cy="367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851">
                  <a:extLst>
                    <a:ext uri="{9D8B030D-6E8A-4147-A177-3AD203B41FA5}">
                      <a16:colId xmlns:a16="http://schemas.microsoft.com/office/drawing/2014/main" val="2272227843"/>
                    </a:ext>
                  </a:extLst>
                </a:gridCol>
                <a:gridCol w="1592801">
                  <a:extLst>
                    <a:ext uri="{9D8B030D-6E8A-4147-A177-3AD203B41FA5}">
                      <a16:colId xmlns:a16="http://schemas.microsoft.com/office/drawing/2014/main" val="3064690485"/>
                    </a:ext>
                  </a:extLst>
                </a:gridCol>
                <a:gridCol w="1057620">
                  <a:extLst>
                    <a:ext uri="{9D8B030D-6E8A-4147-A177-3AD203B41FA5}">
                      <a16:colId xmlns:a16="http://schemas.microsoft.com/office/drawing/2014/main" val="2779971370"/>
                    </a:ext>
                  </a:extLst>
                </a:gridCol>
                <a:gridCol w="1248756">
                  <a:extLst>
                    <a:ext uri="{9D8B030D-6E8A-4147-A177-3AD203B41FA5}">
                      <a16:colId xmlns:a16="http://schemas.microsoft.com/office/drawing/2014/main" val="2778864962"/>
                    </a:ext>
                  </a:extLst>
                </a:gridCol>
                <a:gridCol w="1567316">
                  <a:extLst>
                    <a:ext uri="{9D8B030D-6E8A-4147-A177-3AD203B41FA5}">
                      <a16:colId xmlns:a16="http://schemas.microsoft.com/office/drawing/2014/main" val="2740910499"/>
                    </a:ext>
                  </a:extLst>
                </a:gridCol>
                <a:gridCol w="1567316">
                  <a:extLst>
                    <a:ext uri="{9D8B030D-6E8A-4147-A177-3AD203B41FA5}">
                      <a16:colId xmlns:a16="http://schemas.microsoft.com/office/drawing/2014/main" val="1190240665"/>
                    </a:ext>
                  </a:extLst>
                </a:gridCol>
                <a:gridCol w="1521446">
                  <a:extLst>
                    <a:ext uri="{9D8B030D-6E8A-4147-A177-3AD203B41FA5}">
                      <a16:colId xmlns:a16="http://schemas.microsoft.com/office/drawing/2014/main" val="176234073"/>
                    </a:ext>
                  </a:extLst>
                </a:gridCol>
                <a:gridCol w="1371079">
                  <a:extLst>
                    <a:ext uri="{9D8B030D-6E8A-4147-A177-3AD203B41FA5}">
                      <a16:colId xmlns:a16="http://schemas.microsoft.com/office/drawing/2014/main" val="448901967"/>
                    </a:ext>
                  </a:extLst>
                </a:gridCol>
              </a:tblGrid>
              <a:tr h="2046873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Gotham" pitchFamily="2" charset="0"/>
                          <a:cs typeface="Gotham" pitchFamily="2" charset="0"/>
                        </a:rPr>
                        <a:t>Admission Criteria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Full Admission into CMHC Program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Application to School Counseling Program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Minimum GPA 3.0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 (on the last 60 hours of coursework competed, to include all courses in the semester where the 60</a:t>
                      </a:r>
                      <a:r>
                        <a:rPr kumimoji="0" lang="en-US" sz="105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th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 hour occurs)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Essay (Part of School Counseling Application)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Valid Teacher Certificate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Service Record or Continuing Letter of Employment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WebEx Interview</a:t>
                      </a:r>
                    </a:p>
                    <a:p>
                      <a:endParaRPr lang="en-US" sz="1200" b="0" i="0" dirty="0">
                        <a:solidFill>
                          <a:schemeClr val="bg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132022"/>
                  </a:ext>
                </a:extLst>
              </a:tr>
              <a:tr h="16243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Gotham" pitchFamily="2" charset="0"/>
                          <a:ea typeface="+mn-ea"/>
                          <a:cs typeface="Gotham" pitchFamily="2" charset="0"/>
                        </a:rPr>
                        <a:t>Evidence</a:t>
                      </a:r>
                    </a:p>
                    <a:p>
                      <a:endParaRPr lang="en-US" sz="1200" b="0" i="0" dirty="0">
                        <a:solidFill>
                          <a:schemeClr val="tx1"/>
                        </a:solidFill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i="0" baseline="0" dirty="0">
                        <a:latin typeface="Gotham Book" pitchFamily="2" charset="0"/>
                        <a:cs typeface="Gotham Book" pitchFamily="2" charset="0"/>
                      </a:endParaRPr>
                    </a:p>
                    <a:p>
                      <a:r>
                        <a:rPr lang="en-US" sz="1200" b="0" i="0" baseline="0" dirty="0">
                          <a:latin typeface="Gotham Book" pitchFamily="2" charset="0"/>
                          <a:cs typeface="Gotham Book" pitchFamily="2" charset="0"/>
                        </a:rPr>
                        <a:t>Degree Acknowledgement Form</a:t>
                      </a:r>
                      <a:endParaRPr lang="en-US" sz="1200" b="0" i="0" dirty="0"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 err="1">
                          <a:latin typeface="Gotham Book" pitchFamily="2" charset="0"/>
                          <a:cs typeface="Gotham Book" pitchFamily="2" charset="0"/>
                        </a:rPr>
                        <a:t>Qualtrics</a:t>
                      </a:r>
                      <a:r>
                        <a:rPr lang="en-US" sz="1200" b="0" i="0" dirty="0">
                          <a:latin typeface="Gotham Book" pitchFamily="2" charset="0"/>
                          <a:cs typeface="Gotham Book" pitchFamily="2" charset="0"/>
                        </a:rPr>
                        <a:t> survey completion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Gotham Book" pitchFamily="2" charset="0"/>
                          <a:cs typeface="Gotham Book" pitchFamily="2" charset="0"/>
                        </a:rPr>
                        <a:t>Transcripts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Minimum score required</a:t>
                      </a:r>
                      <a:endParaRPr lang="en-US" sz="1000" b="0" i="0" dirty="0"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Emailed to Program Coordinator</a:t>
                      </a:r>
                    </a:p>
                    <a:p>
                      <a:endParaRPr lang="en-US" sz="1200" b="0" i="0" dirty="0"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Emailed to Program Coordinator</a:t>
                      </a:r>
                    </a:p>
                    <a:p>
                      <a:endParaRPr lang="en-US" sz="1200" b="0" i="0" dirty="0"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Gotham Book" pitchFamily="2" charset="0"/>
                          <a:ea typeface="+mn-ea"/>
                          <a:cs typeface="Gotham Book" pitchFamily="2" charset="0"/>
                        </a:rPr>
                        <a:t>Minimum score required</a:t>
                      </a:r>
                      <a:endParaRPr lang="en-US" sz="1000" b="0" i="0" dirty="0">
                        <a:latin typeface="Gotham Book" pitchFamily="2" charset="0"/>
                        <a:cs typeface="Gotham Book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73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3432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5CBA86400214339B8A68AB836EAD2A1"/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mtClean="0">
            <a:solidFill>
              <a:schemeClr val="tx1">
                <a:lumMod val="85000"/>
                <a:lumOff val="15000"/>
              </a:schemeClr>
            </a:solidFill>
            <a:latin typeface="Times New Roman" charset="0"/>
            <a:ea typeface="Times New Roman" charset="0"/>
            <a:cs typeface="Times New Roma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5362</TotalTime>
  <Words>264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Gotham</vt:lpstr>
      <vt:lpstr>Gotham Book</vt:lpstr>
      <vt:lpstr>Gotham Medium</vt:lpstr>
      <vt:lpstr>Times New Roman</vt:lpstr>
      <vt:lpstr>Wingdings</vt:lpstr>
      <vt:lpstr>Office Theme</vt:lpstr>
      <vt:lpstr>PowerPoint Presentation</vt:lpstr>
      <vt:lpstr>Admission Requirements</vt:lpstr>
      <vt:lpstr>Admission Selection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McClendon, Levi</cp:lastModifiedBy>
  <cp:revision>91</cp:revision>
  <dcterms:created xsi:type="dcterms:W3CDTF">2016-11-17T14:43:49Z</dcterms:created>
  <dcterms:modified xsi:type="dcterms:W3CDTF">2020-07-23T16:34:24Z</dcterms:modified>
</cp:coreProperties>
</file>